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9" r:id="rId5"/>
    <p:sldId id="258" r:id="rId6"/>
    <p:sldId id="260" r:id="rId7"/>
    <p:sldId id="261" r:id="rId8"/>
    <p:sldId id="264" r:id="rId9"/>
    <p:sldId id="263" r:id="rId10"/>
    <p:sldId id="265" r:id="rId1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1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C44B3-F190-4CFB-BE5F-2C23721DA27A}" type="datetimeFigureOut">
              <a:rPr lang="pl-PL" smtClean="0"/>
              <a:pPr/>
              <a:t>2016-02-12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9211-DEC4-4460-9D64-7D7CB5B70C5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030587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C44B3-F190-4CFB-BE5F-2C23721DA27A}" type="datetimeFigureOut">
              <a:rPr lang="pl-PL" smtClean="0"/>
              <a:pPr/>
              <a:t>2016-02-12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9211-DEC4-4460-9D64-7D7CB5B70C5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952367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C44B3-F190-4CFB-BE5F-2C23721DA27A}" type="datetimeFigureOut">
              <a:rPr lang="pl-PL" smtClean="0"/>
              <a:pPr/>
              <a:t>2016-02-12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9211-DEC4-4460-9D64-7D7CB5B70C5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657547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C44B3-F190-4CFB-BE5F-2C23721DA27A}" type="datetimeFigureOut">
              <a:rPr lang="pl-PL" smtClean="0"/>
              <a:pPr/>
              <a:t>2016-02-12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9211-DEC4-4460-9D64-7D7CB5B70C5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92280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C44B3-F190-4CFB-BE5F-2C23721DA27A}" type="datetimeFigureOut">
              <a:rPr lang="pl-PL" smtClean="0"/>
              <a:pPr/>
              <a:t>2016-02-12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9211-DEC4-4460-9D64-7D7CB5B70C5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811492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C44B3-F190-4CFB-BE5F-2C23721DA27A}" type="datetimeFigureOut">
              <a:rPr lang="pl-PL" smtClean="0"/>
              <a:pPr/>
              <a:t>2016-02-12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9211-DEC4-4460-9D64-7D7CB5B70C5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35667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C44B3-F190-4CFB-BE5F-2C23721DA27A}" type="datetimeFigureOut">
              <a:rPr lang="pl-PL" smtClean="0"/>
              <a:pPr/>
              <a:t>2016-02-12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9211-DEC4-4460-9D64-7D7CB5B70C5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943458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C44B3-F190-4CFB-BE5F-2C23721DA27A}" type="datetimeFigureOut">
              <a:rPr lang="pl-PL" smtClean="0"/>
              <a:pPr/>
              <a:t>2016-02-12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9211-DEC4-4460-9D64-7D7CB5B70C5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267893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C44B3-F190-4CFB-BE5F-2C23721DA27A}" type="datetimeFigureOut">
              <a:rPr lang="pl-PL" smtClean="0"/>
              <a:pPr/>
              <a:t>2016-02-12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9211-DEC4-4460-9D64-7D7CB5B70C5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155001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C44B3-F190-4CFB-BE5F-2C23721DA27A}" type="datetimeFigureOut">
              <a:rPr lang="pl-PL" smtClean="0"/>
              <a:pPr/>
              <a:t>2016-02-12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9211-DEC4-4460-9D64-7D7CB5B70C5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912642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C44B3-F190-4CFB-BE5F-2C23721DA27A}" type="datetimeFigureOut">
              <a:rPr lang="pl-PL" smtClean="0"/>
              <a:pPr/>
              <a:t>2016-02-12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9211-DEC4-4460-9D64-7D7CB5B70C5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767542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C44B3-F190-4CFB-BE5F-2C23721DA27A}" type="datetimeFigureOut">
              <a:rPr lang="pl-PL" smtClean="0"/>
              <a:pPr/>
              <a:t>2016-02-12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29211-DEC4-4460-9D64-7D7CB5B70C5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130032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Realizacja projektów </a:t>
            </a:r>
            <a:r>
              <a:rPr lang="pl-PL" dirty="0" err="1" smtClean="0"/>
              <a:t>subregionalnych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Spotkanie Tarnowskiej Organizacji Turystycznej </a:t>
            </a:r>
          </a:p>
          <a:p>
            <a:endParaRPr lang="pl-PL" dirty="0"/>
          </a:p>
          <a:p>
            <a:endParaRPr lang="pl-PL" dirty="0" smtClean="0"/>
          </a:p>
          <a:p>
            <a:pPr algn="r"/>
            <a:r>
              <a:rPr lang="pl-PL" dirty="0" smtClean="0"/>
              <a:t>Brzesko, dnia 5.02.2016</a:t>
            </a:r>
            <a:endParaRPr lang="pl-P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706" y="0"/>
            <a:ext cx="3952875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4014766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Projekt tras rowerowych – 6.1.4.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Nabór kart planowany jest w sierpniu 2016 </a:t>
            </a:r>
          </a:p>
          <a:p>
            <a:r>
              <a:rPr lang="pl-PL" dirty="0" smtClean="0"/>
              <a:t>Do tego czasu niezbędne jest określenie zakresu projektu </a:t>
            </a:r>
          </a:p>
          <a:p>
            <a:r>
              <a:rPr lang="pl-PL" dirty="0" smtClean="0"/>
              <a:t>Konieczne jest wykonanie dokumentacji dla całego projektu – propozycja: partnerzy wpłacają kwotę umożliwiającą wybór jednego wykonawcy dokumentacji dla całości projektu</a:t>
            </a:r>
          </a:p>
        </p:txBody>
      </p:sp>
    </p:spTree>
    <p:extLst>
      <p:ext uri="{BB962C8B-B14F-4D97-AF65-F5344CB8AC3E}">
        <p14:creationId xmlns:p14="http://schemas.microsoft.com/office/powerpoint/2010/main" xmlns="" val="2563261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73805" y="2309835"/>
            <a:ext cx="10515600" cy="1325563"/>
          </a:xfrm>
        </p:spPr>
        <p:txBody>
          <a:bodyPr/>
          <a:lstStyle/>
          <a:p>
            <a:r>
              <a:rPr lang="pl-PL" dirty="0" smtClean="0"/>
              <a:t>Projekty partnerskie </a:t>
            </a:r>
            <a:endParaRPr lang="pl-P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706" y="0"/>
            <a:ext cx="3952875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359226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Założenia </a:t>
            </a:r>
            <a:r>
              <a:rPr lang="pl-PL" dirty="0" smtClean="0"/>
              <a:t>projektów partnerskich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Jeden podmiot jest Beneficjentem (partner wiodący) środków – TOT</a:t>
            </a:r>
          </a:p>
          <a:p>
            <a:r>
              <a:rPr lang="pl-PL" dirty="0" smtClean="0"/>
              <a:t>Pozostałe są partnerami </a:t>
            </a:r>
          </a:p>
          <a:p>
            <a:r>
              <a:rPr lang="pl-PL" dirty="0" smtClean="0"/>
              <a:t>Umowę o dofinansowanie podpisuje wyłącznie Beneficjent</a:t>
            </a:r>
          </a:p>
          <a:p>
            <a:r>
              <a:rPr lang="pl-PL" dirty="0" smtClean="0"/>
              <a:t>Odpowiedzialność i obowiązki partnerów reguluje umowa partnerska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315047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Zależności między umową o dofinansowanie a umową partnerską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/>
              <a:t>Umowa partnerska oparta jest na umowie o dofinansowanie, którą podpisuje wyłącznie partner wiodący (TOT)</a:t>
            </a:r>
          </a:p>
          <a:p>
            <a:pPr marL="180000" indent="-180000">
              <a:spcAft>
                <a:spcPts val="600"/>
              </a:spcAft>
            </a:pPr>
            <a:r>
              <a:rPr lang="pl-PL" dirty="0"/>
              <a:t>Umowa o dofinansowanie dotyczy całego Projektu, w tym również działań partnerów, którzy jednak nie są stroną umowy o dofinansowanie </a:t>
            </a:r>
          </a:p>
          <a:p>
            <a:pPr marL="180000" indent="-180000">
              <a:spcAft>
                <a:spcPts val="600"/>
              </a:spcAft>
            </a:pPr>
            <a:r>
              <a:rPr lang="pl-PL" dirty="0"/>
              <a:t>Lider ponosi odpowiedzialność względem Instytucji Zarządzającej również za działania i zaniechania partnerów</a:t>
            </a:r>
          </a:p>
          <a:p>
            <a:r>
              <a:rPr lang="pl-PL" dirty="0" smtClean="0"/>
              <a:t>Wszystkie obowiązki które ciążą na Liderze na podstawie umowy o dofinansowanie zostaną przeniesione do umowy partnerskiej </a:t>
            </a:r>
          </a:p>
          <a:p>
            <a:r>
              <a:rPr lang="pl-PL" dirty="0" smtClean="0"/>
              <a:t>Umowa partnerska zobowiązuje przede wszystkim partnerów względem lidera a nie odwrotnie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24080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Konstrukcja umowy partnerskiej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80000" indent="-180000">
              <a:spcAft>
                <a:spcPts val="600"/>
              </a:spcAft>
            </a:pPr>
            <a:r>
              <a:rPr lang="pl-PL" dirty="0" smtClean="0">
                <a:latin typeface="+mj-lt"/>
              </a:rPr>
              <a:t>Partnerzy na podstawie umowy partnerskiej odpowiadają za swoje działania, za swój zakres projektu. </a:t>
            </a:r>
          </a:p>
          <a:p>
            <a:pPr marL="180000" indent="-180000">
              <a:spcAft>
                <a:spcPts val="600"/>
              </a:spcAft>
            </a:pPr>
            <a:r>
              <a:rPr lang="pl-PL" dirty="0" smtClean="0">
                <a:latin typeface="+mj-lt"/>
              </a:rPr>
              <a:t>Umowa partnerska jest jedna dla wszystkich partnerów – stroną są wszyscy partnerzy i lider </a:t>
            </a:r>
          </a:p>
          <a:p>
            <a:pPr marL="180000" indent="-180000">
              <a:spcAft>
                <a:spcPts val="600"/>
              </a:spcAft>
            </a:pPr>
            <a:r>
              <a:rPr lang="pl-PL" dirty="0" smtClean="0">
                <a:latin typeface="+mj-lt"/>
              </a:rPr>
              <a:t>Partnerzy składają rozliczenie projektu do lidera według zasad rozliczenia całego projektu </a:t>
            </a:r>
          </a:p>
          <a:p>
            <a:pPr marL="180000" indent="-180000">
              <a:spcAft>
                <a:spcPts val="600"/>
              </a:spcAft>
            </a:pPr>
            <a:r>
              <a:rPr lang="pl-PL" dirty="0" smtClean="0">
                <a:latin typeface="+mj-lt"/>
              </a:rPr>
              <a:t>Lider dokonuje wstępnej weryfikacji przedłożonych wydatków i powinien móc je zakwestionować jeżeli zachodzi podejrzenie że zostaną zakwestionowane przez IZ. Brak takiej weryfikacji będzie skutkował przedłużeniem rozliczenia danego wniosku przez IZ i konsekwencjami dla wszystkich partnerów </a:t>
            </a:r>
          </a:p>
          <a:p>
            <a:pPr marL="180000" indent="-180000">
              <a:spcAft>
                <a:spcPts val="600"/>
              </a:spcAft>
            </a:pPr>
            <a:r>
              <a:rPr lang="pl-PL" dirty="0" smtClean="0">
                <a:latin typeface="+mj-lt"/>
              </a:rPr>
              <a:t>Partnerzy będą zobowiązani do przedkładania liderowi wszelkich wyjaśnień i uzupełnień </a:t>
            </a:r>
          </a:p>
          <a:p>
            <a:pPr marL="180000" indent="-180000">
              <a:spcAft>
                <a:spcPts val="600"/>
              </a:spcAft>
            </a:pPr>
            <a:r>
              <a:rPr lang="pl-PL" dirty="0" smtClean="0">
                <a:latin typeface="+mj-lt"/>
              </a:rPr>
              <a:t>Lider powinien posiadać narzędzia umożliwiające wstrzymanie rozliczenia wydatków danego partnera jeżeli nie przedkłada on potrzebnych dokumentów. </a:t>
            </a:r>
          </a:p>
          <a:p>
            <a:pPr marL="180000" indent="-180000">
              <a:spcAft>
                <a:spcPts val="600"/>
              </a:spcAft>
            </a:pPr>
            <a:endParaRPr lang="pl-PL" dirty="0" smtClean="0">
              <a:latin typeface="+mj-lt"/>
            </a:endParaRPr>
          </a:p>
          <a:p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465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Przepływy finansowe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>
                <a:latin typeface="+mj-lt"/>
              </a:rPr>
              <a:t>Lider wypłaca partnerom środki z refundacji jeżeli je otrzyma do IZ</a:t>
            </a:r>
          </a:p>
          <a:p>
            <a:r>
              <a:rPr lang="pl-PL" dirty="0" smtClean="0">
                <a:latin typeface="+mj-lt"/>
              </a:rPr>
              <a:t>Lider nie ponosi odpowiedzialności za opóźnienia w wypłacie środków jeżeli ich nie posiada od IZ </a:t>
            </a:r>
          </a:p>
          <a:p>
            <a:r>
              <a:rPr lang="pl-PL" dirty="0" smtClean="0">
                <a:latin typeface="+mj-lt"/>
              </a:rPr>
              <a:t>Możliwe jest otrzymanie zaliczki jednakże należy wziąć pod uwagę ryzyko z tym związane:</a:t>
            </a:r>
          </a:p>
          <a:p>
            <a:pPr lvl="1"/>
            <a:r>
              <a:rPr lang="pl-PL" dirty="0">
                <a:latin typeface="+mj-lt"/>
              </a:rPr>
              <a:t>nie można opóźnić się ani o jeden dzień w złożeniu wniosku i </a:t>
            </a:r>
            <a:r>
              <a:rPr lang="pl-PL" dirty="0" smtClean="0">
                <a:latin typeface="+mj-lt"/>
              </a:rPr>
              <a:t>przelaniu niewykorzystanej </a:t>
            </a:r>
            <a:r>
              <a:rPr lang="pl-PL" dirty="0">
                <a:latin typeface="+mj-lt"/>
              </a:rPr>
              <a:t>dotacji gdyż grożą za to bardzo wysokie </a:t>
            </a:r>
            <a:r>
              <a:rPr lang="pl-PL" dirty="0" smtClean="0">
                <a:latin typeface="+mj-lt"/>
              </a:rPr>
              <a:t>odsetki </a:t>
            </a:r>
            <a:r>
              <a:rPr lang="pl-PL" dirty="0">
                <a:latin typeface="+mj-lt"/>
              </a:rPr>
              <a:t>liczone od całości zaliczki od dnia jej przelania</a:t>
            </a:r>
            <a:r>
              <a:rPr lang="pl-PL" dirty="0" smtClean="0">
                <a:latin typeface="+mj-lt"/>
              </a:rPr>
              <a:t>. Przykładowo </a:t>
            </a:r>
            <a:r>
              <a:rPr lang="pl-PL" dirty="0">
                <a:latin typeface="+mj-lt"/>
              </a:rPr>
              <a:t>jeżeli zaliczka wynosi 1 mln zł i przez błąd partnera </a:t>
            </a:r>
            <a:r>
              <a:rPr lang="pl-PL" dirty="0" smtClean="0">
                <a:latin typeface="+mj-lt"/>
              </a:rPr>
              <a:t>rozliczenie </a:t>
            </a:r>
            <a:r>
              <a:rPr lang="pl-PL" dirty="0">
                <a:latin typeface="+mj-lt"/>
              </a:rPr>
              <a:t>zostanie wysłane np. w 91 dniu od otrzymania zaliczki </a:t>
            </a:r>
            <a:r>
              <a:rPr lang="pl-PL" dirty="0" smtClean="0">
                <a:latin typeface="+mj-lt"/>
              </a:rPr>
              <a:t>wówczas </a:t>
            </a:r>
            <a:r>
              <a:rPr lang="pl-PL" dirty="0">
                <a:latin typeface="+mj-lt"/>
              </a:rPr>
              <a:t>odsetki wyniosą 8% za 91 dni a nie za 1 dzień opóźnienia (art. </a:t>
            </a:r>
            <a:r>
              <a:rPr lang="pl-PL" dirty="0" smtClean="0">
                <a:latin typeface="+mj-lt"/>
              </a:rPr>
              <a:t>189 </a:t>
            </a:r>
            <a:r>
              <a:rPr lang="pl-PL" dirty="0">
                <a:latin typeface="+mj-lt"/>
              </a:rPr>
              <a:t>ust. 3 ustawy o finansach publicznych) co wyniesie ok. 20 tys. zł. </a:t>
            </a:r>
          </a:p>
          <a:p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6731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Zmiany w projekcie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latin typeface="+mj-lt"/>
              </a:rPr>
              <a:t>Partnerzy monitorują wykonanie projektu i muszą informować lidera o wszelkich opóźnieniach i zagrożeniach – niewykonanie wskaźników przez jednego partnera oddziałuje na cały projekt </a:t>
            </a:r>
          </a:p>
          <a:p>
            <a:r>
              <a:rPr lang="pl-PL" dirty="0" smtClean="0">
                <a:latin typeface="+mj-lt"/>
              </a:rPr>
              <a:t>Wcześniejsze poinformowanie lidera stwarza możliwość przeprowadzenia procedury zmiany w projekcie</a:t>
            </a:r>
          </a:p>
          <a:p>
            <a:r>
              <a:rPr lang="pl-PL" dirty="0" smtClean="0">
                <a:latin typeface="+mj-lt"/>
              </a:rPr>
              <a:t>Większość zmian musi uzyskać akceptację IZ </a:t>
            </a:r>
          </a:p>
        </p:txBody>
      </p:sp>
    </p:spTree>
    <p:extLst>
      <p:ext uri="{BB962C8B-B14F-4D97-AF65-F5344CB8AC3E}">
        <p14:creationId xmlns:p14="http://schemas.microsoft.com/office/powerpoint/2010/main" xmlns="" val="506944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73806" y="2425745"/>
            <a:ext cx="10515600" cy="1325563"/>
          </a:xfrm>
        </p:spPr>
        <p:txBody>
          <a:bodyPr/>
          <a:lstStyle/>
          <a:p>
            <a:r>
              <a:rPr lang="pl-PL" dirty="0" smtClean="0"/>
              <a:t>Omówienie projektów </a:t>
            </a:r>
            <a:endParaRPr lang="pl-PL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706" y="0"/>
            <a:ext cx="3952875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183812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Projekt infrastrukturalny – 6.3.1.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Planowany termin ogłoszenia procedury naboru Kart – luty 2016 </a:t>
            </a:r>
          </a:p>
          <a:p>
            <a:r>
              <a:rPr lang="pl-PL" dirty="0" smtClean="0"/>
              <a:t>Nabór trwać będzie 1 miesiąc </a:t>
            </a:r>
          </a:p>
          <a:p>
            <a:r>
              <a:rPr lang="pl-PL" dirty="0" smtClean="0"/>
              <a:t>W tym czasie niezbędne jest przygotowanie zakresu projektu </a:t>
            </a:r>
          </a:p>
          <a:p>
            <a:r>
              <a:rPr lang="pl-PL" dirty="0" smtClean="0"/>
              <a:t>Każdy z partnerów przystępujących do tego projektu otrzyma do 22.02:</a:t>
            </a:r>
          </a:p>
          <a:p>
            <a:pPr lvl="1"/>
            <a:r>
              <a:rPr lang="pl-PL" smtClean="0"/>
              <a:t>wzór </a:t>
            </a:r>
            <a:r>
              <a:rPr lang="pl-PL" dirty="0" smtClean="0"/>
              <a:t>wniosku który będzie musiał wypełnić (zbliżony do wniosku o dofinansowanie), </a:t>
            </a:r>
          </a:p>
          <a:p>
            <a:pPr lvl="1"/>
            <a:r>
              <a:rPr lang="pl-PL" dirty="0" smtClean="0"/>
              <a:t>zasady które musi spełnić projekt </a:t>
            </a:r>
          </a:p>
          <a:p>
            <a:pPr lvl="1"/>
            <a:r>
              <a:rPr lang="pl-PL" dirty="0" smtClean="0"/>
              <a:t>wykaz dokumentów do przedłożenia do lidera </a:t>
            </a:r>
          </a:p>
          <a:p>
            <a:pPr lvl="1"/>
            <a:r>
              <a:rPr lang="pl-PL" dirty="0" smtClean="0"/>
              <a:t>Ankietę o VAT</a:t>
            </a:r>
          </a:p>
          <a:p>
            <a:r>
              <a:rPr lang="pl-PL" dirty="0" smtClean="0"/>
              <a:t>Wnioski należy składać do 2.03. </a:t>
            </a:r>
          </a:p>
          <a:p>
            <a:r>
              <a:rPr lang="pl-PL" dirty="0" smtClean="0"/>
              <a:t>Na tej podstawie zostanie złożona karta projektu </a:t>
            </a:r>
            <a:r>
              <a:rPr lang="pl-PL" dirty="0" err="1" smtClean="0"/>
              <a:t>subregionalnego</a:t>
            </a:r>
            <a:r>
              <a:rPr lang="pl-PL" dirty="0" smtClean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52482145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529</Words>
  <Application>Microsoft Office PowerPoint</Application>
  <PresentationFormat>Niestandardowy</PresentationFormat>
  <Paragraphs>49</Paragraphs>
  <Slides>10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Motyw pakietu Office</vt:lpstr>
      <vt:lpstr>Realizacja projektów subregionalnych</vt:lpstr>
      <vt:lpstr>Projekty partnerskie </vt:lpstr>
      <vt:lpstr>Założenia projektów partnerskich </vt:lpstr>
      <vt:lpstr>Zależności między umową o dofinansowanie a umową partnerską </vt:lpstr>
      <vt:lpstr>Konstrukcja umowy partnerskiej </vt:lpstr>
      <vt:lpstr>Przepływy finansowe </vt:lpstr>
      <vt:lpstr>Zmiany w projekcie </vt:lpstr>
      <vt:lpstr>Omówienie projektów </vt:lpstr>
      <vt:lpstr>Projekt infrastrukturalny – 6.3.1. </vt:lpstr>
      <vt:lpstr>Projekt tras rowerowych – 6.1.4.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Realizacja projektów subregionalnych</dc:title>
  <dc:creator>Monika Maziarka</dc:creator>
  <cp:lastModifiedBy>LGD Dunajec Biała</cp:lastModifiedBy>
  <cp:revision>6</cp:revision>
  <dcterms:created xsi:type="dcterms:W3CDTF">2016-02-12T10:01:27Z</dcterms:created>
  <dcterms:modified xsi:type="dcterms:W3CDTF">2016-02-12T10:59:30Z</dcterms:modified>
</cp:coreProperties>
</file>